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56E7D6-8264-4184-AB3A-9621FA3C546E}">
  <a:tblStyle styleId="{5E56E7D6-8264-4184-AB3A-9621FA3C54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88435631a6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388435631a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859be2aaf2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3859be2aaf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8435631a6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88435631a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8435631a6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88435631a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8435631a6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88435631a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8435631a6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88435631a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8435631a6_0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388435631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8435631a6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88435631a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8435631a6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388435631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8435631a6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88435631a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315de758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38315de75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8435631a6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88435631a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88435631a6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388435631a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8315de758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8315de7585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59be2aaf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859be2aaf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59be2aaf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859be2aaf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59be2aaf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3859be2aaf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8435631a6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88435631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8435631a6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88435631a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59be2aaf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859be2aaf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8435631a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88435631a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504747"/>
            <a:ext cx="4242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0" y="5825333"/>
            <a:ext cx="9144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6028533"/>
            <a:ext cx="7979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311750" y="1108233"/>
            <a:ext cx="53349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11700" y="2828567"/>
            <a:ext cx="53349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64132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0" y="0"/>
            <a:ext cx="9144250" cy="5863987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0"/>
            <a:ext cx="4314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0" y="58833"/>
            <a:ext cx="4313625" cy="5865687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8" name="Google Shape;28;p5"/>
          <p:cNvSpPr/>
          <p:nvPr/>
        </p:nvSpPr>
        <p:spPr>
          <a:xfrm>
            <a:off x="-125" y="0"/>
            <a:ext cx="4316900" cy="5860653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11725" y="667900"/>
            <a:ext cx="3706500" cy="3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644675" y="667900"/>
            <a:ext cx="4166400" cy="54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1700" y="2007600"/>
            <a:ext cx="39999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832400" y="2007600"/>
            <a:ext cx="39999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0" y="0"/>
            <a:ext cx="9144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311725" y="667900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0" y="0"/>
            <a:ext cx="37644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311725" y="667900"/>
            <a:ext cx="3127500" cy="24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311700" y="3187533"/>
            <a:ext cx="31275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type="title"/>
          </p:nvPr>
        </p:nvSpPr>
        <p:spPr>
          <a:xfrm>
            <a:off x="311675" y="1064800"/>
            <a:ext cx="6247800" cy="47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311300" y="667900"/>
            <a:ext cx="3704400" cy="27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304800" y="3502300"/>
            <a:ext cx="37044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2" type="body"/>
          </p:nvPr>
        </p:nvSpPr>
        <p:spPr>
          <a:xfrm>
            <a:off x="4879025" y="667900"/>
            <a:ext cx="3954000" cy="54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b="0" i="0" sz="2800" u="none" cap="none" strike="noStrik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11700" y="719633"/>
            <a:ext cx="8520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Project Presentation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SQL 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20000"/>
              <a:buFont typeface="Calibri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(Summer 2025)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320400" y="2341697"/>
            <a:ext cx="42426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 sz="1700">
                <a:solidFill>
                  <a:srgbClr val="888888"/>
                </a:solidFill>
              </a:rPr>
              <a:t>Case Study: Design &amp; Query a Mini Data Warehouse (Best Buy Electronic Store)</a:t>
            </a:r>
            <a:endParaRPr sz="1700"/>
          </a:p>
        </p:txBody>
      </p:sp>
      <p:sp>
        <p:nvSpPr>
          <p:cNvPr id="72" name="Google Shape;72;p14"/>
          <p:cNvSpPr txBox="1"/>
          <p:nvPr/>
        </p:nvSpPr>
        <p:spPr>
          <a:xfrm>
            <a:off x="7505850" y="5117325"/>
            <a:ext cx="14397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4</a:t>
            </a:r>
            <a:endParaRPr b="0" i="0" sz="1300" u="sng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Ritul Soni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 Thu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Nway Ei Zaw</a:t>
            </a:r>
            <a:endParaRPr b="0" i="0" sz="13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Views &amp; “Materialized” 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38150" y="1417650"/>
            <a:ext cx="3000000" cy="59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Simulated Materialized View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arenR"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Sales Summary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1: Create the table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MaterializedProductSales (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ProductID INT PRIMARY KEY,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ProductName VARCHAR(100),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TotalUnitsSold INT,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TotalRevenue DECIMAL(10,2),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LastUpdated TIMESTAMP DEFAULT CURRENT_TIMESTAMP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2: Stored procedure to refresh data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DELIMITER //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PROCEDURE RefreshMaterializedProductSales()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TRUNCATE TABLE MaterializedProductSales;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INSERT INTO MaterializedProductSales (ProductID, ProductName, TotalUnitsSold, TotalRevenue)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SELECT p.ProductID,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p.ProductName,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IFNULL(SUM(od.Quantity), 0),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IFNULL(SUM(od.Quantity * od.UnitPrice), 0)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FROM Products p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LEFT JOIN Order_Details od ON p.ProductID = od.ProductID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GROUP BY p.ProductID, p.ProductName;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END //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DELIMITER ;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 3: Call the procedure to refresh the table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CALL RefreshMaterializedProductSales();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621975" y="1505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>
            <a:off x="5884075" y="1257975"/>
            <a:ext cx="3000000" cy="16233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Impact: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pre-aggregated product sales data for </a:t>
            </a: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reporting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Reduces computation time for dashboards or frequent reports.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scheduled (e.g., daily via MySQL Event Scheduler) to always have up-to-date data.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725" y="2803625"/>
            <a:ext cx="5523350" cy="25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A) Product Not Found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Assume ProductID 999999 does not exist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* FROM Inventory WHERE ProductID = 999999;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457200" y="29149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125" y="3219775"/>
            <a:ext cx="59436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CALL place_order_single(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101,             -- p_customer_id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1,               -- p_employee_id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999999,          -- p_product_id (missing)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1,               -- p_quantity_delta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NULL,            -- p_existing_order_id (new order)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@out_order_id,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@out_message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@out_order_id AS order_id, @out_message AS message;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775" y="3464550"/>
            <a:ext cx="4216700" cy="3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5624400" y="2637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B) Insufficient Stock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 Set up: only 1 in stock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 Inventory SET StockQuantity = 1 WHERE ProductID = 2;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ProductID, StockQuantity FROM Inventory WHERE ProductID = 2;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 txBox="1"/>
          <p:nvPr/>
        </p:nvSpPr>
        <p:spPr>
          <a:xfrm>
            <a:off x="369300" y="3244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200" y="3398750"/>
            <a:ext cx="5943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CALL place_order_single(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101,    -- customer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1,      -- employee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2,    -- product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5,      -- wants 5 but only 1 available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NULL,   -- new order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@out_order_id,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@out_message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@out_order_id AS order_id, @out_message AS message;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2350975" y="41777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75" y="4014250"/>
            <a:ext cx="4725274" cy="28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457200" y="1573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C) SUCCESS INSERT (New Order)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Set up: enough stock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UPDATE Inventory SET StockQuantity = 50, Price = 999.00 WHERE ProductID = 2;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Before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ProductID, StockQuantity FROM Inventory WHERE ProductID = 2;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179950" y="33796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4800" y="3429000"/>
            <a:ext cx="5711375" cy="33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Transactions &amp; Concurrency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57200" y="15731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procedure: place a (single-product) order with inventory check + error handling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🧪 Demo Scenarios 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Place new order for 2 units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CALL place_order_single(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101,    -- customer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1,      -- employee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2,    -- product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2,      -- qty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NULL,   -- new order (insert case)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@out_order_id,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@out_message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@out_order_id AS order_id, @out_message AS message;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 txBox="1"/>
          <p:nvPr/>
        </p:nvSpPr>
        <p:spPr>
          <a:xfrm>
            <a:off x="179950" y="3853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1550" y="3952875"/>
            <a:ext cx="4473699" cy="28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5884075" y="1257975"/>
            <a:ext cx="3000000" cy="2171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effect / impact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Atomicity: The purchase, the inventory decrement, and order detail insert happen as a single atomic unit. If any part fails (e.g., low stock), the procedure rolls back and no partial state remains.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integrity: Prevents overselling because we lock the inventory row (FOR UPDATE) and check stock before committing.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Performance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A — “Recent Orders for a Customer” (avoid filesort + table scan)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question: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“Show a customer’s last 20 orders by date.”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(no composite on (CustomerID, OrderDate))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OrderID, OrderDate, Status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Orders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CustomerID = 101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OrderDate DESC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LIMIT 20;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8225" y="3787475"/>
            <a:ext cx="4919625" cy="29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490550" y="3831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5884075" y="1257975"/>
            <a:ext cx="3000000" cy="2171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BEFORE pattern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 ref (on CustomerID if it has an index)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ALL (full scan) if not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Extra: Using filesort (because it must sort by OrderDate)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rows estimate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50" y="4376325"/>
            <a:ext cx="60293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8350" y="3192388"/>
            <a:ext cx="615315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Performance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A — “Recent Orders for a Customer” (avoid filesort + table scan)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question: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“Show a customer’s last 20 orders by date.”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index (AFTER)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idx_orders_customer_orderdate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 Orders (CustomerID, OrderDate);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490550" y="38316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6222250" y="1927525"/>
            <a:ext cx="3000000" cy="3063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AFTER pattern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 ref or range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Using filesort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(reads in index order)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Fewer rows examined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effect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“My Orders” page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customer service lookups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Lower CPU/IO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due to index order scan (no extra sort)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meet </a:t>
            </a: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during peak traffic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5789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Performance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213725" y="1038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B — “Compute Order Total” (covering index → index-only aggregation)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question: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“Compute the total amount for a single order.”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EXPLAIN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od.OrderID,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SUM(od.Quantity * od.UnitPrice) AS order_total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Order_Details AS od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WHERE od.OrderID = 555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od.OrderID;</a:t>
            </a:r>
            <a:endParaRPr sz="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490550" y="3148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6452225" y="1349950"/>
            <a:ext cx="3000000" cy="30636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BEFORE pattern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 ALL (full scan) or ref (on OrderID)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each matching row, the engine still fetches table rows to get Quantity &amp; UnitPrice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 may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 “Using index”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400" y="3777550"/>
            <a:ext cx="59436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457200" y="162049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4514" lvl="0" marL="457200" rtl="0" algn="l">
              <a:lnSpc>
                <a:spcPct val="190000"/>
              </a:lnSpc>
              <a:spcBef>
                <a:spcPts val="36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Introduction &amp; Business Context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Architecture (OLTP vs OLAP)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Design &amp; Data (ERD 3NF + Star Schema)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Core Queries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Views &amp; ‘Materialized’ View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Transactions &amp; Concurrency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Performance Optimization</a:t>
            </a:r>
            <a:br>
              <a:rPr b="1" lang="en-US" sz="1352">
                <a:latin typeface="Arial"/>
                <a:ea typeface="Arial"/>
                <a:cs typeface="Arial"/>
                <a:sym typeface="Arial"/>
              </a:rPr>
            </a:b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-314514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353"/>
              <a:buFont typeface="Arial"/>
              <a:buAutoNum type="arabicPeriod"/>
            </a:pPr>
            <a:r>
              <a:rPr b="1" lang="en-US" sz="1352"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13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52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407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578925" y="-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Performance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213725" y="10388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-US" sz="14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Case B — “Compute Order Total” (covering index → index-only aggregation)</a:t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question: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“Compute the total amount for a single order.”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covering index (AFTER)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Put </a:t>
            </a: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columns used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the filter &amp; aggregation into one index (covering):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 idx_orderdetails_orderid_qty_price</a:t>
            </a:r>
            <a:endParaRPr sz="11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ON Order_Details (OrderID, Quantity, UnitPrice);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400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490550" y="3148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3"/>
          <p:cNvSpPr/>
          <p:nvPr/>
        </p:nvSpPr>
        <p:spPr>
          <a:xfrm>
            <a:off x="6452225" y="1349950"/>
            <a:ext cx="3000000" cy="33912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 AFTER pattern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type: range/ref on OrderID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Extra: Using index (index-only scan)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 lower random I/O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effect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Faster order totals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invoices and dashboards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Smooths </a:t>
            </a: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checkout/CS workflows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(totals appear instantly)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 savings</a:t>
            </a: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supports more concurrent users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175" y="3479950"/>
            <a:ext cx="59436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825" y="4572450"/>
            <a:ext cx="59436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demonstrates the </a:t>
            </a: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lifecycle of a data warehouse system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schema design, operational queries, analytics, transaction safety, and performance tuning.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</a:t>
            </a: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Buy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this system enables: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efficiency: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Fast and safe order processing.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Analytical insights: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Product performance, sales trends, customer loyalty.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handle millions of rows, ensuring reliability during peak sales.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Improvements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 ETL pipelines.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real-time dashboards.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 New Roman"/>
              <a:buChar char="●"/>
            </a:pPr>
            <a:r>
              <a:rPr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into predictive analytics with ML.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457200" y="241448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Introduction (Best Buy Context)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was developed as part of the </a:t>
            </a: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Advanced SQL course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goal was to design and implement a </a:t>
            </a: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 data warehouse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a fictional retail company modeled after </a:t>
            </a: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Buy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project demonstrates skills in database design, complex querying, transactions, concurrency handling, and performance optimization.</a:t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Best Buy case was chosen because it represents a </a:t>
            </a:r>
            <a:r>
              <a:rPr b="1"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realistic, large-scale retail environment</a:t>
            </a:r>
            <a:r>
              <a:rPr lang="en-US" sz="2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handling online and in-store sales, customer reviews, and supplier management.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Architecture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50250" y="1417650"/>
            <a:ext cx="8436600" cy="4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32"/>
              <a:buNone/>
            </a:pPr>
            <a:r>
              <a:rPr b="1"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layers</a:t>
            </a:r>
            <a:endParaRPr b="1" sz="161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15"/>
              <a:buFont typeface="Arial"/>
              <a:buChar char="●"/>
            </a:pPr>
            <a:r>
              <a:rPr b="1"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OLTP (3NF):</a:t>
            </a:r>
            <a: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orders, order lines, products, customers, employees, payments</a:t>
            </a:r>
            <a:b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1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1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15"/>
              <a:buFont typeface="Arial"/>
              <a:buChar char="●"/>
            </a:pPr>
            <a:r>
              <a:rPr b="1"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OLAP (Star):</a:t>
            </a:r>
            <a: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FactSales (grain: one order line) + DimDate/Customer/Product/Employee/Location</a:t>
            </a:r>
            <a:b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ETL:</a:t>
            </a:r>
            <a:r>
              <a:rPr lang="en-US" sz="161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periodic movement from OLTP → OLAP for reporting</a:t>
            </a:r>
            <a:endParaRPr sz="161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632"/>
              <a:buNone/>
            </a:pPr>
            <a:r>
              <a:rPr b="1" lang="en-US" sz="18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Flow</a:t>
            </a:r>
            <a:endParaRPr sz="177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928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48"/>
              <a:buFont typeface="Times New Roman"/>
              <a:buAutoNum type="arabicPeriod"/>
            </a:pP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places an order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system validates stock.</a:t>
            </a:r>
            <a:endParaRPr sz="184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9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8"/>
              <a:buFont typeface="Times New Roman"/>
              <a:buAutoNum type="arabicPeriod"/>
            </a:pP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processed by employee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stored in Orders and Order_Details.</a:t>
            </a:r>
            <a:endParaRPr sz="184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9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8"/>
              <a:buFont typeface="Times New Roman"/>
              <a:buAutoNum type="arabicPeriod"/>
            </a:pP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updated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stock decremented, preventing overselling.</a:t>
            </a:r>
            <a:endParaRPr sz="184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9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8"/>
              <a:buFont typeface="Times New Roman"/>
              <a:buAutoNum type="arabicPeriod"/>
            </a:pP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&amp; shipment recorded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ensures end-to-end transaction tracking.</a:t>
            </a:r>
            <a:endParaRPr sz="184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592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8"/>
              <a:buFont typeface="Times New Roman"/>
              <a:buAutoNum type="arabicPeriod"/>
            </a:pP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periodically moved into OLAP layer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fact/dimension tables for reporting.</a:t>
            </a:r>
            <a:endParaRPr sz="184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632"/>
              <a:buNone/>
            </a:pP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flow supports both </a:t>
            </a: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operational efficiency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(fast order processing) and </a:t>
            </a:r>
            <a:r>
              <a:rPr b="1"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strategic insights</a:t>
            </a:r>
            <a:r>
              <a:rPr lang="en-US" sz="18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(trend analysis, top products, sales forecasts).</a:t>
            </a:r>
            <a:endParaRPr b="1" sz="1815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632"/>
              <a:buNone/>
            </a:pPr>
            <a:r>
              <a:t/>
            </a:r>
            <a:endParaRPr b="1" sz="161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632"/>
              <a:buNone/>
            </a:pPr>
            <a:r>
              <a:t/>
            </a:r>
            <a:endParaRPr b="1" sz="857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632"/>
              <a:buNone/>
            </a:pPr>
            <a:r>
              <a:t/>
            </a:r>
            <a:endParaRPr sz="422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Design and Data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1295400" y="149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{5E56E7D6-8264-4184-AB3A-9621FA3C546E}</a:tableStyleId>
              </a:tblPr>
              <a:tblGrid>
                <a:gridCol w="1702875"/>
                <a:gridCol w="803950"/>
                <a:gridCol w="4278525"/>
              </a:tblGrid>
              <a:tr h="364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Relationship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Type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Customers → Orders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 customer can place many orders.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Orders → OrderDetails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Each order can have multiple line items.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Products → OrderDetails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Each product can appear in many order details.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Suppliers → Products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 supplier provides many products.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Employees → Orders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An employee can process many orders.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Orders → Payments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1:1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Each order has one payment record.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Products → Inventory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Each product can exist in multiple locations.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Products → Reviews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product can have multiple reviews.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Customers → Reviews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customer can leave many reviews.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Orders → Shipments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1:1 or    1:M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Each order can have one or multiple shipments (depends on split shipments).</a:t>
                      </a:r>
                      <a:endParaRPr sz="1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" name="Google Shape;97;p18"/>
          <p:cNvSpPr txBox="1"/>
          <p:nvPr/>
        </p:nvSpPr>
        <p:spPr>
          <a:xfrm>
            <a:off x="298050" y="670025"/>
            <a:ext cx="24561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Diagram Entities</a:t>
            </a:r>
            <a:endParaRPr b="1" i="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Design and Data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03" name="Google Shape;103;p19"/>
          <p:cNvGraphicFramePr/>
          <p:nvPr/>
        </p:nvGraphicFramePr>
        <p:xfrm>
          <a:off x="319875" y="191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{5E56E7D6-8264-4184-AB3A-9621FA3C546E}</a:tableStyleId>
              </a:tblPr>
              <a:tblGrid>
                <a:gridCol w="1306525"/>
                <a:gridCol w="2452250"/>
                <a:gridCol w="2439525"/>
                <a:gridCol w="2305950"/>
              </a:tblGrid>
              <a:tr h="350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Table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PK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FK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Purpose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 CustomerID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None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customer personal details and address.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ProductID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SupplierID → Suppliers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product details like name, price, model year.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Suppliers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 SupplierID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None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supplier company and contact information.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Employees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 EmployeeID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None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Tracks employees handling orders.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OrderID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CustomerID → Customers, EmployeeID → Employees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order header data (date, status).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OrderDetails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 OrderDetailID (or  composite OrderID + ProductID)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OrderID → Orders, ProductID → Products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each item sold in an order.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Payments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PaymentID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OrderID → Orders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Records payments for orders.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Inventory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InventoryID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ProductID → Products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Tracks product stock at different locations.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35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ReviewID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CustomerID → Customers, ProductID → Products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Stores customer reviews and ratings.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Shipments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ShipmentID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OrderID → Orders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Tracks shipment details (carrier, tracking, status).</a:t>
                      </a:r>
                      <a:endParaRPr sz="9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04" name="Google Shape;104;p19"/>
          <p:cNvSpPr txBox="1"/>
          <p:nvPr/>
        </p:nvSpPr>
        <p:spPr>
          <a:xfrm>
            <a:off x="152400" y="764700"/>
            <a:ext cx="24750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3NF Tables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Design and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01175" y="1156975"/>
            <a:ext cx="24750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Finalized ER Diagram</a:t>
            </a:r>
            <a:endParaRPr b="0" i="0" sz="1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0275" y="2458700"/>
            <a:ext cx="5978627" cy="41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Core Query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240775" y="1147050"/>
            <a:ext cx="6238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ct val="193548"/>
              <a:buNone/>
            </a:pPr>
            <a:r>
              <a:rPr b="1" lang="en-US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1: Total Sales Per Product (with JOIN and GROUP BY)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SzPct val="211143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211143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ct val="211143"/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78660"/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0675" y="2479700"/>
            <a:ext cx="3215725" cy="28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1468075" y="2935750"/>
            <a:ext cx="41454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p.ProductName,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SUM(od.Quantity * od.UnitPrice) AS TotalSales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Order_Details od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JOIN Products p ON od.ProductID = p.ProductID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GROUP BY p.ProductName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ORDER BY TotalSales DESC;</a:t>
            </a:r>
            <a:endParaRPr b="0" i="0" sz="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803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effect: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Times New Roman"/>
              <a:buChar char="●"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which products bring in the most revenue.</a:t>
            </a:r>
            <a:b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management focus on high-performing items or promote low-performing ones.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/>
          <p:nvPr/>
        </p:nvSpPr>
        <p:spPr>
          <a:xfrm>
            <a:off x="5545925" y="1170050"/>
            <a:ext cx="3293700" cy="113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Full Version of the 9 Core Queries in the Documentation File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Views &amp; “Materialized” 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338150" y="1417650"/>
            <a:ext cx="3000000" cy="50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View: Product Sales Summary</a:t>
            </a:r>
            <a:endParaRPr b="1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AutoNum type="arabicParenR"/>
            </a:pPr>
            <a:r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Sales Summary</a:t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CREATE VIEW ProductSalesSummary AS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p.ProductID,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p.ProductName,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p.Price,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(SELECT SUM(od.Quantity)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FROM Order_Details od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WHERE od.ProductID = p.ProductID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) AS TotalUnitsSold,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(SELECT SUM(od.Quantity * od.UnitPrice)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FROM Order_Details od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WHERE od.ProductID = p.ProductID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) AS TotalRevenue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Products p;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621975" y="15050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3350" y="1918075"/>
            <a:ext cx="4905375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/>
          <p:nvPr/>
        </p:nvSpPr>
        <p:spPr>
          <a:xfrm>
            <a:off x="5884075" y="1257975"/>
            <a:ext cx="3000000" cy="11361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 Impact:</a:t>
            </a:r>
            <a:endParaRPr b="1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quick insights into product performance without repeatedly writing complex queries.</a:t>
            </a:r>
            <a:b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imes New Roman"/>
              <a:buChar char="●"/>
            </a:pPr>
            <a:r>
              <a:rPr b="0" i="0" lang="en-US" sz="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inventory planning, promotions, and supplier negotiations.</a:t>
            </a:r>
            <a:endParaRPr b="0" i="0" sz="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